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notesMasterIdLst>
    <p:notesMasterId r:id="rId19"/>
  </p:notesMasterIdLst>
  <p:sldSz cx="14630400" cy="8229600"/>
  <p:notesSz cx="8229600" cy="14630400"/>
  <p:embeddedFontLst>
    <p:embeddedFont>
      <p:font typeface="Alexandria Semi Bold"/>
      <p:regular r:id="rId24"/>
    </p:embeddedFont>
    <p:embeddedFont>
      <p:font typeface="Alexandria Semi Bold"/>
      <p:regular r:id="rId25"/>
    </p:embeddedFont>
    <p:embeddedFont>
      <p:font typeface="Sora Light"/>
      <p:regular r:id="rId26"/>
    </p:embeddedFont>
    <p:embeddedFont>
      <p:font typeface="Sora Light"/>
      <p:regular r:id="rId2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24" Type="http://schemas.openxmlformats.org/officeDocument/2006/relationships/font" Target="fonts/font1.fntdata"/><Relationship Id="rId25" Type="http://schemas.openxmlformats.org/officeDocument/2006/relationships/font" Target="fonts/font2.fntdata"/><Relationship Id="rId26" Type="http://schemas.openxmlformats.org/officeDocument/2006/relationships/font" Target="fonts/font3.fntdata"/><Relationship Id="rId27" Type="http://schemas.openxmlformats.org/officeDocument/2006/relationships/font" Target="fonts/font4.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1-1.png>
</file>

<file path=ppt/media/image-12-1.png>
</file>

<file path=ppt/media/image-12-2.png>
</file>

<file path=ppt/media/image-13-1.png>
</file>

<file path=ppt/media/image-14-1.png>
</file>

<file path=ppt/media/image-15-1.png>
</file>

<file path=ppt/media/image-16-1.png>
</file>

<file path=ppt/media/image-16-2.png>
</file>

<file path=ppt/media/image-17-1.png>
</file>

<file path=ppt/media/image-17-2.png>
</file>

<file path=ppt/media/image-17-3.png>
</file>

<file path=ppt/media/image-3-1.png>
</file>

<file path=ppt/media/image-5-1.png>
</file>

<file path=ppt/media/image-7-1.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business model combines a direct-to-consumer approach with an extensive network of indirect sales channels.
The direct-to-consumer channel is anchored by our dedicated e-commerce website, which offers a seamless online shopping experience for our full product range.
Complementing this, we also partner with a wide network of traditional brick-and-mortar retailers, diverse e-commerce platforms, and established distributors to maximize our market reach through indirect channels.
This omnichannel strategy allows us to serve customers through their preferred purchasing methods, whether that's directly through our e-store or via our network of retail and distribution partners.
The combination of direct and indirect channels gives us broad market coverage and flexibility to meet evolving customer preferences.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7-1.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8-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3.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slideLayout" Target="../slideLayouts/slideLayout17.xm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image" Target="../media/image-17-3.png"/><Relationship Id="rId4" Type="http://schemas.openxmlformats.org/officeDocument/2006/relationships/slideLayout" Target="../slideLayouts/slideLayout18.xml"/><Relationship Id="rId5"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2709863"/>
            <a:ext cx="7627382" cy="2138124"/>
          </a:xfrm>
          <a:prstGeom prst="rect">
            <a:avLst/>
          </a:prstGeom>
          <a:noFill/>
          <a:ln/>
        </p:spPr>
        <p:txBody>
          <a:bodyPr wrap="squar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Atliq Hardware: Consumer Goods Ad Hoc Analytics</a:t>
            </a:r>
            <a:endParaRPr lang="en-US" sz="4450" dirty="0"/>
          </a:p>
        </p:txBody>
      </p:sp>
      <p:sp>
        <p:nvSpPr>
          <p:cNvPr id="4" name="Text 1"/>
          <p:cNvSpPr/>
          <p:nvPr/>
        </p:nvSpPr>
        <p:spPr>
          <a:xfrm>
            <a:off x="758309" y="5172908"/>
            <a:ext cx="7627382"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Empowering Data-Driven Decisions in a Global Marketplace</a:t>
            </a:r>
            <a:endParaRPr lang="en-US" sz="1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58309" y="1852255"/>
            <a:ext cx="7656790" cy="4524970"/>
          </a:xfrm>
          <a:prstGeom prst="rect">
            <a:avLst/>
          </a:prstGeom>
        </p:spPr>
      </p:pic>
      <p:sp>
        <p:nvSpPr>
          <p:cNvPr id="3" name="Text 0"/>
          <p:cNvSpPr/>
          <p:nvPr/>
        </p:nvSpPr>
        <p:spPr>
          <a:xfrm>
            <a:off x="8951357" y="1195388"/>
            <a:ext cx="4928235" cy="3563541"/>
          </a:xfrm>
          <a:prstGeom prst="rect">
            <a:avLst/>
          </a:prstGeom>
          <a:noFill/>
          <a:ln/>
        </p:spPr>
        <p:txBody>
          <a:bodyPr wrap="squar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3. Provide a report with all unique product counts for each segment</a:t>
            </a:r>
            <a:endParaRPr lang="en-US" sz="4450" dirty="0"/>
          </a:p>
        </p:txBody>
      </p:sp>
      <p:sp>
        <p:nvSpPr>
          <p:cNvPr id="4" name="Text 1"/>
          <p:cNvSpPr/>
          <p:nvPr/>
        </p:nvSpPr>
        <p:spPr>
          <a:xfrm>
            <a:off x="8951357" y="4975503"/>
            <a:ext cx="4928235" cy="208026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The bar chart shows the company is strongly developed in three segments: Notebook, Accessories, and Peripherals. On the other hand, the other three segments are underdeveloped, which may suggest they are underperforming.</a:t>
            </a:r>
            <a:endParaRPr lang="en-US" sz="17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58309" y="2642116"/>
            <a:ext cx="6292572" cy="1710214"/>
          </a:xfrm>
          <a:prstGeom prst="rect">
            <a:avLst/>
          </a:prstGeom>
          <a:noFill/>
          <a:ln/>
        </p:spPr>
        <p:txBody>
          <a:bodyPr wrap="square" lIns="0" tIns="0" rIns="0" bIns="0" rtlCol="0" anchor="t"/>
          <a:lstStyle/>
          <a:p>
            <a:pPr algn="l" indent="0" marL="0">
              <a:lnSpc>
                <a:spcPts val="4450"/>
              </a:lnSpc>
              <a:buNone/>
            </a:pPr>
            <a:r>
              <a:rPr lang="en-US" sz="3550" dirty="0">
                <a:solidFill>
                  <a:srgbClr val="1F1E1E"/>
                </a:solidFill>
                <a:latin typeface="Alexandria Semi Bold" pitchFamily="34" charset="0"/>
                <a:ea typeface="Alexandria Semi Bold" pitchFamily="34" charset="-122"/>
                <a:cs typeface="Alexandria Semi Bold" pitchFamily="34" charset="-120"/>
              </a:rPr>
              <a:t>4.Which segment had the most increase in unique products in 2021 vs 2020</a:t>
            </a:r>
            <a:endParaRPr lang="en-US" sz="3550" dirty="0"/>
          </a:p>
        </p:txBody>
      </p:sp>
      <p:sp>
        <p:nvSpPr>
          <p:cNvPr id="3" name="Text 1"/>
          <p:cNvSpPr/>
          <p:nvPr/>
        </p:nvSpPr>
        <p:spPr>
          <a:xfrm>
            <a:off x="758309" y="4568904"/>
            <a:ext cx="6292572" cy="104013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The table reinforces the trend from the previous slide: Storage and Networking segments show no growth, potentially risking market position.</a:t>
            </a:r>
            <a:endParaRPr lang="en-US" sz="1700" dirty="0"/>
          </a:p>
        </p:txBody>
      </p:sp>
      <p:pic>
        <p:nvPicPr>
          <p:cNvPr id="4" name="Image 0" descr="preencoded.png">    </p:cNvPr>
          <p:cNvPicPr>
            <a:picLocks noChangeAspect="1"/>
          </p:cNvPicPr>
          <p:nvPr/>
        </p:nvPicPr>
        <p:blipFill>
          <a:blip r:embed="rId1"/>
          <a:stretch>
            <a:fillRect/>
          </a:stretch>
        </p:blipFill>
        <p:spPr>
          <a:xfrm>
            <a:off x="7587139" y="2858214"/>
            <a:ext cx="6292572" cy="1971318"/>
          </a:xfrm>
          <a:prstGeom prst="rect">
            <a:avLst/>
          </a:prstGeom>
        </p:spPr>
      </p:pic>
      <p:sp>
        <p:nvSpPr>
          <p:cNvPr id="5" name="Text 2"/>
          <p:cNvSpPr/>
          <p:nvPr/>
        </p:nvSpPr>
        <p:spPr>
          <a:xfrm>
            <a:off x="7587139" y="5073253"/>
            <a:ext cx="6292572" cy="346710"/>
          </a:xfrm>
          <a:prstGeom prst="rect">
            <a:avLst/>
          </a:prstGeom>
          <a:noFill/>
          <a:ln/>
        </p:spPr>
        <p:txBody>
          <a:bodyPr wrap="none" lIns="0" tIns="0" rIns="0" bIns="0" rtlCol="0" anchor="t"/>
          <a:lstStyle/>
          <a:p>
            <a:pPr algn="l" indent="0" marL="0">
              <a:lnSpc>
                <a:spcPts val="2700"/>
              </a:lnSpc>
              <a:buNone/>
            </a:pPr>
            <a:endParaRPr lang="en-US" sz="17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58309" y="595789"/>
            <a:ext cx="13113782" cy="1069181"/>
          </a:xfrm>
          <a:prstGeom prst="rect">
            <a:avLst/>
          </a:prstGeom>
          <a:noFill/>
          <a:ln/>
        </p:spPr>
        <p:txBody>
          <a:bodyPr wrap="square" lIns="0" tIns="0" rIns="0" bIns="0" rtlCol="0" anchor="t"/>
          <a:lstStyle/>
          <a:p>
            <a:pPr algn="l" indent="0" marL="0">
              <a:lnSpc>
                <a:spcPts val="4200"/>
              </a:lnSpc>
              <a:buNone/>
            </a:pPr>
            <a:r>
              <a:rPr lang="en-US" sz="3350" dirty="0">
                <a:solidFill>
                  <a:srgbClr val="1F1E1E"/>
                </a:solidFill>
                <a:latin typeface="Alexandria Semi Bold" pitchFamily="34" charset="0"/>
                <a:ea typeface="Alexandria Semi Bold" pitchFamily="34" charset="-122"/>
                <a:cs typeface="Alexandria Semi Bold" pitchFamily="34" charset="-120"/>
              </a:rPr>
              <a:t>5. Products that have highest and lowest manufacturing costs</a:t>
            </a:r>
            <a:endParaRPr lang="en-US" sz="3350" dirty="0"/>
          </a:p>
        </p:txBody>
      </p:sp>
      <p:sp>
        <p:nvSpPr>
          <p:cNvPr id="3" name="Text 1"/>
          <p:cNvSpPr/>
          <p:nvPr/>
        </p:nvSpPr>
        <p:spPr>
          <a:xfrm>
            <a:off x="758309" y="2054900"/>
            <a:ext cx="6358652" cy="324922"/>
          </a:xfrm>
          <a:prstGeom prst="rect">
            <a:avLst/>
          </a:prstGeom>
          <a:noFill/>
          <a:ln/>
        </p:spPr>
        <p:txBody>
          <a:bodyPr wrap="none" lIns="0" tIns="0" rIns="0" bIns="0" rtlCol="0" anchor="t"/>
          <a:lstStyle/>
          <a:p>
            <a:pPr algn="ctr" indent="0" marL="0">
              <a:lnSpc>
                <a:spcPts val="2550"/>
              </a:lnSpc>
              <a:buNone/>
            </a:pPr>
            <a:r>
              <a:rPr lang="en-US" sz="1550" dirty="0">
                <a:solidFill>
                  <a:srgbClr val="3B3535"/>
                </a:solidFill>
                <a:latin typeface="Sora Light" pitchFamily="34" charset="0"/>
                <a:ea typeface="Sora Light" pitchFamily="34" charset="-122"/>
                <a:cs typeface="Sora Light" pitchFamily="34" charset="-120"/>
              </a:rPr>
              <a:t>Product</a:t>
            </a:r>
            <a:endParaRPr lang="en-US" sz="1550" dirty="0"/>
          </a:p>
        </p:txBody>
      </p:sp>
      <p:sp>
        <p:nvSpPr>
          <p:cNvPr id="4" name="Text 2"/>
          <p:cNvSpPr/>
          <p:nvPr/>
        </p:nvSpPr>
        <p:spPr>
          <a:xfrm>
            <a:off x="758309" y="2526030"/>
            <a:ext cx="6358652" cy="324922"/>
          </a:xfrm>
          <a:prstGeom prst="rect">
            <a:avLst/>
          </a:prstGeom>
          <a:noFill/>
          <a:ln/>
        </p:spPr>
        <p:txBody>
          <a:bodyPr wrap="none" lIns="0" tIns="0" rIns="0" bIns="0" rtlCol="0" anchor="t"/>
          <a:lstStyle/>
          <a:p>
            <a:pPr algn="ctr" indent="0" marL="0">
              <a:lnSpc>
                <a:spcPts val="2550"/>
              </a:lnSpc>
              <a:buNone/>
            </a:pPr>
            <a:r>
              <a:rPr lang="en-US" sz="1550" dirty="0">
                <a:solidFill>
                  <a:srgbClr val="3B3535"/>
                </a:solidFill>
                <a:latin typeface="Sora Light" pitchFamily="34" charset="0"/>
                <a:ea typeface="Sora Light" pitchFamily="34" charset="-122"/>
                <a:cs typeface="Sora Light" pitchFamily="34" charset="-120"/>
              </a:rPr>
              <a:t>AQ Master wired x1 Ms</a:t>
            </a:r>
            <a:endParaRPr lang="en-US" sz="1550" dirty="0"/>
          </a:p>
        </p:txBody>
      </p:sp>
      <p:sp>
        <p:nvSpPr>
          <p:cNvPr id="5" name="Text 3"/>
          <p:cNvSpPr/>
          <p:nvPr/>
        </p:nvSpPr>
        <p:spPr>
          <a:xfrm>
            <a:off x="758309" y="2997160"/>
            <a:ext cx="6358652" cy="324922"/>
          </a:xfrm>
          <a:prstGeom prst="rect">
            <a:avLst/>
          </a:prstGeom>
          <a:noFill/>
          <a:ln/>
        </p:spPr>
        <p:txBody>
          <a:bodyPr wrap="none" lIns="0" tIns="0" rIns="0" bIns="0" rtlCol="0" anchor="t"/>
          <a:lstStyle/>
          <a:p>
            <a:pPr algn="ctr" indent="0" marL="0">
              <a:lnSpc>
                <a:spcPts val="2550"/>
              </a:lnSpc>
              <a:buNone/>
            </a:pPr>
            <a:r>
              <a:rPr lang="en-US" sz="1550" b="1" dirty="0">
                <a:solidFill>
                  <a:srgbClr val="3B3535"/>
                </a:solidFill>
                <a:latin typeface="Sora Light" pitchFamily="34" charset="0"/>
                <a:ea typeface="Sora Light" pitchFamily="34" charset="-122"/>
                <a:cs typeface="Sora Light" pitchFamily="34" charset="-120"/>
              </a:rPr>
              <a:t>Cost $0,89</a:t>
            </a:r>
            <a:endParaRPr lang="en-US" sz="1550" dirty="0"/>
          </a:p>
        </p:txBody>
      </p:sp>
      <p:sp>
        <p:nvSpPr>
          <p:cNvPr id="6" name="Text 4"/>
          <p:cNvSpPr/>
          <p:nvPr/>
        </p:nvSpPr>
        <p:spPr>
          <a:xfrm>
            <a:off x="7521059" y="2054900"/>
            <a:ext cx="6358652" cy="324922"/>
          </a:xfrm>
          <a:prstGeom prst="rect">
            <a:avLst/>
          </a:prstGeom>
          <a:noFill/>
          <a:ln/>
        </p:spPr>
        <p:txBody>
          <a:bodyPr wrap="none" lIns="0" tIns="0" rIns="0" bIns="0" rtlCol="0" anchor="t"/>
          <a:lstStyle/>
          <a:p>
            <a:pPr algn="ctr" indent="0" marL="0">
              <a:lnSpc>
                <a:spcPts val="2550"/>
              </a:lnSpc>
              <a:buNone/>
            </a:pPr>
            <a:r>
              <a:rPr lang="en-US" sz="1550" dirty="0">
                <a:solidFill>
                  <a:srgbClr val="3B3535"/>
                </a:solidFill>
                <a:latin typeface="Sora Light" pitchFamily="34" charset="0"/>
                <a:ea typeface="Sora Light" pitchFamily="34" charset="-122"/>
                <a:cs typeface="Sora Light" pitchFamily="34" charset="-120"/>
              </a:rPr>
              <a:t>Product</a:t>
            </a:r>
            <a:endParaRPr lang="en-US" sz="1550" dirty="0"/>
          </a:p>
        </p:txBody>
      </p:sp>
      <p:sp>
        <p:nvSpPr>
          <p:cNvPr id="7" name="Text 5"/>
          <p:cNvSpPr/>
          <p:nvPr/>
        </p:nvSpPr>
        <p:spPr>
          <a:xfrm>
            <a:off x="7521059" y="2526030"/>
            <a:ext cx="6358652" cy="324922"/>
          </a:xfrm>
          <a:prstGeom prst="rect">
            <a:avLst/>
          </a:prstGeom>
          <a:noFill/>
          <a:ln/>
        </p:spPr>
        <p:txBody>
          <a:bodyPr wrap="none" lIns="0" tIns="0" rIns="0" bIns="0" rtlCol="0" anchor="t"/>
          <a:lstStyle/>
          <a:p>
            <a:pPr algn="ctr" indent="0" marL="0">
              <a:lnSpc>
                <a:spcPts val="2550"/>
              </a:lnSpc>
              <a:buNone/>
            </a:pPr>
            <a:r>
              <a:rPr lang="en-US" sz="1550" dirty="0">
                <a:solidFill>
                  <a:srgbClr val="3B3535"/>
                </a:solidFill>
                <a:latin typeface="Sora Light" pitchFamily="34" charset="0"/>
                <a:ea typeface="Sora Light" pitchFamily="34" charset="-122"/>
                <a:cs typeface="Sora Light" pitchFamily="34" charset="-120"/>
              </a:rPr>
              <a:t>AQ HOME Allin1 Gen 2</a:t>
            </a:r>
            <a:endParaRPr lang="en-US" sz="1550" dirty="0"/>
          </a:p>
        </p:txBody>
      </p:sp>
      <p:sp>
        <p:nvSpPr>
          <p:cNvPr id="8" name="Text 6"/>
          <p:cNvSpPr/>
          <p:nvPr/>
        </p:nvSpPr>
        <p:spPr>
          <a:xfrm>
            <a:off x="7521059" y="2997160"/>
            <a:ext cx="6358652" cy="324922"/>
          </a:xfrm>
          <a:prstGeom prst="rect">
            <a:avLst/>
          </a:prstGeom>
          <a:noFill/>
          <a:ln/>
        </p:spPr>
        <p:txBody>
          <a:bodyPr wrap="none" lIns="0" tIns="0" rIns="0" bIns="0" rtlCol="0" anchor="t"/>
          <a:lstStyle/>
          <a:p>
            <a:pPr algn="ctr" indent="0" marL="0">
              <a:lnSpc>
                <a:spcPts val="2550"/>
              </a:lnSpc>
              <a:buNone/>
            </a:pPr>
            <a:r>
              <a:rPr lang="en-US" sz="1550" b="1" dirty="0">
                <a:solidFill>
                  <a:srgbClr val="3B3535"/>
                </a:solidFill>
                <a:latin typeface="Sora Light" pitchFamily="34" charset="0"/>
                <a:ea typeface="Sora Light" pitchFamily="34" charset="-122"/>
                <a:cs typeface="Sora Light" pitchFamily="34" charset="-120"/>
              </a:rPr>
              <a:t>Cost $240,53</a:t>
            </a:r>
            <a:endParaRPr lang="en-US" sz="1550" dirty="0"/>
          </a:p>
        </p:txBody>
      </p:sp>
      <p:pic>
        <p:nvPicPr>
          <p:cNvPr id="9" name="Image 0" descr="preencoded.png">    </p:cNvPr>
          <p:cNvPicPr>
            <a:picLocks noChangeAspect="1"/>
          </p:cNvPicPr>
          <p:nvPr/>
        </p:nvPicPr>
        <p:blipFill>
          <a:blip r:embed="rId1"/>
          <a:stretch>
            <a:fillRect/>
          </a:stretch>
        </p:blipFill>
        <p:spPr>
          <a:xfrm>
            <a:off x="2334816" y="3833813"/>
            <a:ext cx="2800112" cy="2800112"/>
          </a:xfrm>
          <a:prstGeom prst="rect">
            <a:avLst/>
          </a:prstGeom>
        </p:spPr>
      </p:pic>
      <p:sp>
        <p:nvSpPr>
          <p:cNvPr id="10" name="Text 7"/>
          <p:cNvSpPr/>
          <p:nvPr/>
        </p:nvSpPr>
        <p:spPr>
          <a:xfrm>
            <a:off x="758309" y="6816685"/>
            <a:ext cx="5953244" cy="324922"/>
          </a:xfrm>
          <a:prstGeom prst="rect">
            <a:avLst/>
          </a:prstGeom>
          <a:noFill/>
          <a:ln/>
        </p:spPr>
        <p:txBody>
          <a:bodyPr wrap="none" lIns="0" tIns="0" rIns="0" bIns="0" rtlCol="0" anchor="t"/>
          <a:lstStyle/>
          <a:p>
            <a:pPr algn="l" indent="0" marL="0">
              <a:lnSpc>
                <a:spcPts val="2550"/>
              </a:lnSpc>
              <a:buNone/>
            </a:pPr>
            <a:endParaRPr lang="en-US" sz="1550" dirty="0"/>
          </a:p>
        </p:txBody>
      </p:sp>
      <p:pic>
        <p:nvPicPr>
          <p:cNvPr id="11" name="Image 1" descr="preencoded.png">    </p:cNvPr>
          <p:cNvPicPr>
            <a:picLocks noChangeAspect="1"/>
          </p:cNvPicPr>
          <p:nvPr/>
        </p:nvPicPr>
        <p:blipFill>
          <a:blip r:embed="rId2"/>
          <a:stretch>
            <a:fillRect/>
          </a:stretch>
        </p:blipFill>
        <p:spPr>
          <a:xfrm>
            <a:off x="9091255" y="3833813"/>
            <a:ext cx="2812733" cy="2812733"/>
          </a:xfrm>
          <a:prstGeom prst="rect">
            <a:avLst/>
          </a:prstGeom>
        </p:spPr>
      </p:pic>
      <p:sp>
        <p:nvSpPr>
          <p:cNvPr id="12" name="Text 8"/>
          <p:cNvSpPr/>
          <p:nvPr/>
        </p:nvSpPr>
        <p:spPr>
          <a:xfrm>
            <a:off x="7115651" y="6829306"/>
            <a:ext cx="6763941" cy="260033"/>
          </a:xfrm>
          <a:prstGeom prst="rect">
            <a:avLst/>
          </a:prstGeom>
          <a:noFill/>
          <a:ln/>
        </p:spPr>
        <p:txBody>
          <a:bodyPr wrap="none" lIns="0" tIns="0" rIns="0" bIns="0" rtlCol="0" anchor="t"/>
          <a:lstStyle/>
          <a:p>
            <a:pPr algn="l" indent="0" marL="0">
              <a:lnSpc>
                <a:spcPts val="2000"/>
              </a:lnSpc>
              <a:buNone/>
            </a:pPr>
            <a:endParaRPr lang="en-US" sz="12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58309" y="657463"/>
            <a:ext cx="13113782" cy="1368385"/>
          </a:xfrm>
          <a:prstGeom prst="rect">
            <a:avLst/>
          </a:prstGeom>
          <a:noFill/>
          <a:ln/>
        </p:spPr>
        <p:txBody>
          <a:bodyPr wrap="square" lIns="0" tIns="0" rIns="0" bIns="0" rtlCol="0" anchor="t"/>
          <a:lstStyle/>
          <a:p>
            <a:pPr algn="l" indent="0" marL="0">
              <a:lnSpc>
                <a:spcPts val="3550"/>
              </a:lnSpc>
              <a:buNone/>
            </a:pPr>
            <a:r>
              <a:rPr lang="en-US" sz="2850" dirty="0">
                <a:solidFill>
                  <a:srgbClr val="1F1E1E"/>
                </a:solidFill>
                <a:latin typeface="Alexandria Semi Bold" pitchFamily="34" charset="0"/>
                <a:ea typeface="Alexandria Semi Bold" pitchFamily="34" charset="-122"/>
                <a:cs typeface="Alexandria Semi Bold" pitchFamily="34" charset="-120"/>
              </a:rPr>
              <a:t>6. Report which contains the top 5 customers who received an average high pre_invoice_discount_pct for the fiscal year 2021 and in the Indian market</a:t>
            </a:r>
            <a:endParaRPr lang="en-US" sz="2850" dirty="0"/>
          </a:p>
        </p:txBody>
      </p:sp>
      <p:sp>
        <p:nvSpPr>
          <p:cNvPr id="3" name="Text 1"/>
          <p:cNvSpPr/>
          <p:nvPr/>
        </p:nvSpPr>
        <p:spPr>
          <a:xfrm>
            <a:off x="758309" y="2376726"/>
            <a:ext cx="1810583" cy="277297"/>
          </a:xfrm>
          <a:prstGeom prst="rect">
            <a:avLst/>
          </a:prstGeom>
          <a:noFill/>
          <a:ln/>
        </p:spPr>
        <p:txBody>
          <a:bodyPr wrap="none" lIns="0" tIns="0" rIns="0" bIns="0" rtlCol="0" anchor="t"/>
          <a:lstStyle/>
          <a:p>
            <a:pPr algn="l" indent="0" marL="0">
              <a:lnSpc>
                <a:spcPts val="2150"/>
              </a:lnSpc>
              <a:buNone/>
            </a:pPr>
            <a:endParaRPr lang="en-US" sz="1350" dirty="0"/>
          </a:p>
        </p:txBody>
      </p:sp>
      <p:pic>
        <p:nvPicPr>
          <p:cNvPr id="4" name="Image 0" descr="preencoded.png">    </p:cNvPr>
          <p:cNvPicPr>
            <a:picLocks noChangeAspect="1"/>
          </p:cNvPicPr>
          <p:nvPr/>
        </p:nvPicPr>
        <p:blipFill>
          <a:blip r:embed="rId1"/>
          <a:stretch>
            <a:fillRect/>
          </a:stretch>
        </p:blipFill>
        <p:spPr>
          <a:xfrm>
            <a:off x="3173611" y="2415659"/>
            <a:ext cx="8298061" cy="4961453"/>
          </a:xfrm>
          <a:prstGeom prst="rect">
            <a:avLst/>
          </a:prstGeom>
        </p:spPr>
      </p:pic>
      <p:sp>
        <p:nvSpPr>
          <p:cNvPr id="5" name="Text 2"/>
          <p:cNvSpPr/>
          <p:nvPr/>
        </p:nvSpPr>
        <p:spPr>
          <a:xfrm>
            <a:off x="12076509" y="2376726"/>
            <a:ext cx="1810583" cy="277297"/>
          </a:xfrm>
          <a:prstGeom prst="rect">
            <a:avLst/>
          </a:prstGeom>
          <a:noFill/>
          <a:ln/>
        </p:spPr>
        <p:txBody>
          <a:bodyPr wrap="none" lIns="0" tIns="0" rIns="0" bIns="0" rtlCol="0" anchor="t"/>
          <a:lstStyle/>
          <a:p>
            <a:pPr algn="l" indent="0" marL="0">
              <a:lnSpc>
                <a:spcPts val="2150"/>
              </a:lnSpc>
              <a:buNone/>
            </a:pPr>
            <a:endParaRPr lang="en-US" sz="13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58309" y="910709"/>
            <a:ext cx="13029248" cy="427553"/>
          </a:xfrm>
          <a:prstGeom prst="rect">
            <a:avLst/>
          </a:prstGeom>
          <a:noFill/>
          <a:ln/>
        </p:spPr>
        <p:txBody>
          <a:bodyPr wrap="none" lIns="0" tIns="0" rIns="0" bIns="0" rtlCol="0" anchor="t"/>
          <a:lstStyle/>
          <a:p>
            <a:pPr algn="l" indent="0" marL="0">
              <a:lnSpc>
                <a:spcPts val="3350"/>
              </a:lnSpc>
              <a:buNone/>
            </a:pPr>
            <a:r>
              <a:rPr lang="en-US" sz="2650" dirty="0">
                <a:solidFill>
                  <a:srgbClr val="1F1E1E"/>
                </a:solidFill>
                <a:latin typeface="Alexandria Semi Bold" pitchFamily="34" charset="0"/>
                <a:ea typeface="Alexandria Semi Bold" pitchFamily="34" charset="-122"/>
                <a:cs typeface="Alexandria Semi Bold" pitchFamily="34" charset="-120"/>
              </a:rPr>
              <a:t>7. Raport of gross sales amount in milion for Atliq Exclusive for each month</a:t>
            </a:r>
            <a:endParaRPr lang="en-US" sz="2650" dirty="0"/>
          </a:p>
        </p:txBody>
      </p:sp>
      <p:pic>
        <p:nvPicPr>
          <p:cNvPr id="3" name="Image 0" descr="preencoded.png">    </p:cNvPr>
          <p:cNvPicPr>
            <a:picLocks noChangeAspect="1"/>
          </p:cNvPicPr>
          <p:nvPr/>
        </p:nvPicPr>
        <p:blipFill>
          <a:blip r:embed="rId1"/>
          <a:stretch>
            <a:fillRect/>
          </a:stretch>
        </p:blipFill>
        <p:spPr>
          <a:xfrm>
            <a:off x="1676876" y="1771531"/>
            <a:ext cx="11276528" cy="554724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58309" y="602933"/>
            <a:ext cx="11211639" cy="712708"/>
          </a:xfrm>
          <a:prstGeom prst="rect">
            <a:avLst/>
          </a:prstGeom>
          <a:noFill/>
          <a:ln/>
        </p:spPr>
        <p:txBody>
          <a:bodyPr wrap="non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8. Raport of total sold quantity in 2020</a:t>
            </a:r>
            <a:endParaRPr lang="en-US" sz="4450" dirty="0"/>
          </a:p>
        </p:txBody>
      </p:sp>
      <p:pic>
        <p:nvPicPr>
          <p:cNvPr id="3" name="Image 0" descr="preencoded.png">    </p:cNvPr>
          <p:cNvPicPr>
            <a:picLocks noChangeAspect="1"/>
          </p:cNvPicPr>
          <p:nvPr/>
        </p:nvPicPr>
        <p:blipFill>
          <a:blip r:embed="rId1"/>
          <a:stretch>
            <a:fillRect/>
          </a:stretch>
        </p:blipFill>
        <p:spPr>
          <a:xfrm>
            <a:off x="758309" y="1884283"/>
            <a:ext cx="9293900" cy="5498544"/>
          </a:xfrm>
          <a:prstGeom prst="rect">
            <a:avLst/>
          </a:prstGeom>
        </p:spPr>
      </p:pic>
      <p:sp>
        <p:nvSpPr>
          <p:cNvPr id="4" name="Text 1"/>
          <p:cNvSpPr/>
          <p:nvPr/>
        </p:nvSpPr>
        <p:spPr>
          <a:xfrm>
            <a:off x="10588466" y="1835468"/>
            <a:ext cx="3291126" cy="346710"/>
          </a:xfrm>
          <a:prstGeom prst="rect">
            <a:avLst/>
          </a:prstGeom>
          <a:noFill/>
          <a:ln/>
        </p:spPr>
        <p:txBody>
          <a:bodyPr wrap="none" lIns="0" tIns="0" rIns="0" bIns="0" rtlCol="0" anchor="t"/>
          <a:lstStyle/>
          <a:p>
            <a:pPr algn="l" indent="0" marL="0">
              <a:lnSpc>
                <a:spcPts val="2700"/>
              </a:lnSpc>
              <a:buNone/>
            </a:pPr>
            <a:endParaRPr lang="en-US" sz="17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58309" y="934164"/>
            <a:ext cx="10411777" cy="712708"/>
          </a:xfrm>
          <a:prstGeom prst="rect">
            <a:avLst/>
          </a:prstGeom>
          <a:noFill/>
          <a:ln/>
        </p:spPr>
        <p:txBody>
          <a:bodyPr wrap="non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9. Raport of gross sales contribution</a:t>
            </a:r>
            <a:endParaRPr lang="en-US" sz="4450" dirty="0"/>
          </a:p>
        </p:txBody>
      </p:sp>
      <p:pic>
        <p:nvPicPr>
          <p:cNvPr id="3" name="Image 0" descr="preencoded.png">    </p:cNvPr>
          <p:cNvPicPr>
            <a:picLocks noChangeAspect="1"/>
          </p:cNvPicPr>
          <p:nvPr/>
        </p:nvPicPr>
        <p:blipFill>
          <a:blip r:embed="rId1"/>
          <a:stretch>
            <a:fillRect/>
          </a:stretch>
        </p:blipFill>
        <p:spPr>
          <a:xfrm>
            <a:off x="1573292" y="2215515"/>
            <a:ext cx="4662607" cy="3434596"/>
          </a:xfrm>
          <a:prstGeom prst="rect">
            <a:avLst/>
          </a:prstGeom>
        </p:spPr>
      </p:pic>
      <p:pic>
        <p:nvPicPr>
          <p:cNvPr id="4" name="Image 1" descr="preencoded.png">    </p:cNvPr>
          <p:cNvPicPr>
            <a:picLocks noChangeAspect="1"/>
          </p:cNvPicPr>
          <p:nvPr/>
        </p:nvPicPr>
        <p:blipFill>
          <a:blip r:embed="rId2"/>
          <a:stretch>
            <a:fillRect/>
          </a:stretch>
        </p:blipFill>
        <p:spPr>
          <a:xfrm>
            <a:off x="8478083" y="2215515"/>
            <a:ext cx="4510564" cy="3357443"/>
          </a:xfrm>
          <a:prstGeom prst="rect">
            <a:avLst/>
          </a:prstGeom>
        </p:spPr>
      </p:pic>
      <p:sp>
        <p:nvSpPr>
          <p:cNvPr id="5" name="Text 1"/>
          <p:cNvSpPr/>
          <p:nvPr/>
        </p:nvSpPr>
        <p:spPr>
          <a:xfrm>
            <a:off x="7587139" y="5816679"/>
            <a:ext cx="6292572" cy="346710"/>
          </a:xfrm>
          <a:prstGeom prst="rect">
            <a:avLst/>
          </a:prstGeom>
          <a:noFill/>
          <a:ln/>
        </p:spPr>
        <p:txBody>
          <a:bodyPr wrap="none" lIns="0" tIns="0" rIns="0" bIns="0" rtlCol="0" anchor="t"/>
          <a:lstStyle/>
          <a:p>
            <a:pPr algn="l" indent="0" marL="0">
              <a:lnSpc>
                <a:spcPts val="2700"/>
              </a:lnSpc>
              <a:buNone/>
            </a:pPr>
            <a:endParaRPr lang="en-US" sz="1700" dirty="0"/>
          </a:p>
        </p:txBody>
      </p:sp>
      <p:sp>
        <p:nvSpPr>
          <p:cNvPr id="6" name="Text 2"/>
          <p:cNvSpPr/>
          <p:nvPr/>
        </p:nvSpPr>
        <p:spPr>
          <a:xfrm>
            <a:off x="758309" y="6602016"/>
            <a:ext cx="13113782"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Retailers most often contribute to gross sales, which may be an inappropriate value because it leads to an advantage for buyers, which gives buyers a better negotiating position</a:t>
            </a:r>
            <a:endParaRPr lang="en-US" sz="17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58309" y="1704737"/>
            <a:ext cx="10154007" cy="570071"/>
          </a:xfrm>
          <a:prstGeom prst="rect">
            <a:avLst/>
          </a:prstGeom>
          <a:noFill/>
          <a:ln/>
        </p:spPr>
        <p:txBody>
          <a:bodyPr wrap="none" lIns="0" tIns="0" rIns="0" bIns="0" rtlCol="0" anchor="t"/>
          <a:lstStyle/>
          <a:p>
            <a:pPr algn="l" indent="0" marL="0">
              <a:lnSpc>
                <a:spcPts val="4450"/>
              </a:lnSpc>
              <a:buNone/>
            </a:pPr>
            <a:r>
              <a:rPr lang="en-US" sz="3550" dirty="0">
                <a:solidFill>
                  <a:srgbClr val="1F1E1E"/>
                </a:solidFill>
                <a:latin typeface="Alexandria Semi Bold" pitchFamily="34" charset="0"/>
                <a:ea typeface="Alexandria Semi Bold" pitchFamily="34" charset="-122"/>
                <a:cs typeface="Alexandria Semi Bold" pitchFamily="34" charset="-120"/>
              </a:rPr>
              <a:t>10. Raport of top 3 products of each division</a:t>
            </a:r>
            <a:endParaRPr lang="en-US" sz="3550" dirty="0"/>
          </a:p>
        </p:txBody>
      </p:sp>
      <p:pic>
        <p:nvPicPr>
          <p:cNvPr id="3" name="Image 0" descr="preencoded.png">    </p:cNvPr>
          <p:cNvPicPr>
            <a:picLocks noChangeAspect="1"/>
          </p:cNvPicPr>
          <p:nvPr/>
        </p:nvPicPr>
        <p:blipFill>
          <a:blip r:embed="rId1"/>
          <a:stretch>
            <a:fillRect/>
          </a:stretch>
        </p:blipFill>
        <p:spPr>
          <a:xfrm>
            <a:off x="758309" y="2762250"/>
            <a:ext cx="4018359" cy="2386013"/>
          </a:xfrm>
          <a:prstGeom prst="rect">
            <a:avLst/>
          </a:prstGeom>
        </p:spPr>
      </p:pic>
      <p:sp>
        <p:nvSpPr>
          <p:cNvPr id="4" name="Text 1"/>
          <p:cNvSpPr/>
          <p:nvPr/>
        </p:nvSpPr>
        <p:spPr>
          <a:xfrm>
            <a:off x="758309" y="5391983"/>
            <a:ext cx="2850713" cy="356235"/>
          </a:xfrm>
          <a:prstGeom prst="rect">
            <a:avLst/>
          </a:prstGeom>
          <a:noFill/>
          <a:ln/>
        </p:spPr>
        <p:txBody>
          <a:bodyPr wrap="none" lIns="0" tIns="0" rIns="0" bIns="0" rtlCol="0" anchor="t"/>
          <a:lstStyle/>
          <a:p>
            <a:pPr algn="l" indent="0" marL="0">
              <a:lnSpc>
                <a:spcPts val="2800"/>
              </a:lnSpc>
              <a:buNone/>
            </a:pPr>
            <a:endParaRPr lang="en-US" sz="2200" dirty="0"/>
          </a:p>
        </p:txBody>
      </p:sp>
      <p:sp>
        <p:nvSpPr>
          <p:cNvPr id="5" name="Text 2"/>
          <p:cNvSpPr/>
          <p:nvPr/>
        </p:nvSpPr>
        <p:spPr>
          <a:xfrm>
            <a:off x="758309" y="5964793"/>
            <a:ext cx="4018359" cy="346710"/>
          </a:xfrm>
          <a:prstGeom prst="rect">
            <a:avLst/>
          </a:prstGeom>
          <a:noFill/>
          <a:ln/>
        </p:spPr>
        <p:txBody>
          <a:bodyPr wrap="none" lIns="0" tIns="0" rIns="0" bIns="0" rtlCol="0" anchor="t"/>
          <a:lstStyle/>
          <a:p>
            <a:pPr algn="l" indent="0" marL="0">
              <a:lnSpc>
                <a:spcPts val="2700"/>
              </a:lnSpc>
              <a:buNone/>
            </a:pPr>
            <a:endParaRPr lang="en-US" sz="1700" dirty="0"/>
          </a:p>
        </p:txBody>
      </p:sp>
      <p:pic>
        <p:nvPicPr>
          <p:cNvPr id="6" name="Image 1" descr="preencoded.png">    </p:cNvPr>
          <p:cNvPicPr>
            <a:picLocks noChangeAspect="1"/>
          </p:cNvPicPr>
          <p:nvPr/>
        </p:nvPicPr>
        <p:blipFill>
          <a:blip r:embed="rId2"/>
          <a:stretch>
            <a:fillRect/>
          </a:stretch>
        </p:blipFill>
        <p:spPr>
          <a:xfrm>
            <a:off x="5312926" y="2762250"/>
            <a:ext cx="4018359" cy="2399109"/>
          </a:xfrm>
          <a:prstGeom prst="rect">
            <a:avLst/>
          </a:prstGeom>
        </p:spPr>
      </p:pic>
      <p:sp>
        <p:nvSpPr>
          <p:cNvPr id="7" name="Text 3"/>
          <p:cNvSpPr/>
          <p:nvPr/>
        </p:nvSpPr>
        <p:spPr>
          <a:xfrm>
            <a:off x="5312926" y="5405080"/>
            <a:ext cx="2850713" cy="356235"/>
          </a:xfrm>
          <a:prstGeom prst="rect">
            <a:avLst/>
          </a:prstGeom>
          <a:noFill/>
          <a:ln/>
        </p:spPr>
        <p:txBody>
          <a:bodyPr wrap="none" lIns="0" tIns="0" rIns="0" bIns="0" rtlCol="0" anchor="t"/>
          <a:lstStyle/>
          <a:p>
            <a:pPr algn="l" indent="0" marL="0">
              <a:lnSpc>
                <a:spcPts val="2800"/>
              </a:lnSpc>
              <a:buNone/>
            </a:pPr>
            <a:endParaRPr lang="en-US" sz="2200" dirty="0"/>
          </a:p>
        </p:txBody>
      </p:sp>
      <p:sp>
        <p:nvSpPr>
          <p:cNvPr id="8" name="Text 4"/>
          <p:cNvSpPr/>
          <p:nvPr/>
        </p:nvSpPr>
        <p:spPr>
          <a:xfrm>
            <a:off x="5312926" y="5977890"/>
            <a:ext cx="4018359" cy="346710"/>
          </a:xfrm>
          <a:prstGeom prst="rect">
            <a:avLst/>
          </a:prstGeom>
          <a:noFill/>
          <a:ln/>
        </p:spPr>
        <p:txBody>
          <a:bodyPr wrap="none" lIns="0" tIns="0" rIns="0" bIns="0" rtlCol="0" anchor="t"/>
          <a:lstStyle/>
          <a:p>
            <a:pPr algn="l" indent="0" marL="0">
              <a:lnSpc>
                <a:spcPts val="2700"/>
              </a:lnSpc>
              <a:buNone/>
            </a:pPr>
            <a:endParaRPr lang="en-US" sz="1700" dirty="0"/>
          </a:p>
        </p:txBody>
      </p:sp>
      <p:pic>
        <p:nvPicPr>
          <p:cNvPr id="9" name="Image 2" descr="preencoded.png">    </p:cNvPr>
          <p:cNvPicPr>
            <a:picLocks noChangeAspect="1"/>
          </p:cNvPicPr>
          <p:nvPr/>
        </p:nvPicPr>
        <p:blipFill>
          <a:blip r:embed="rId3"/>
          <a:stretch>
            <a:fillRect/>
          </a:stretch>
        </p:blipFill>
        <p:spPr>
          <a:xfrm>
            <a:off x="9867543" y="2762250"/>
            <a:ext cx="4018359" cy="2404348"/>
          </a:xfrm>
          <a:prstGeom prst="rect">
            <a:avLst/>
          </a:prstGeom>
        </p:spPr>
      </p:pic>
      <p:sp>
        <p:nvSpPr>
          <p:cNvPr id="10" name="Text 5"/>
          <p:cNvSpPr/>
          <p:nvPr/>
        </p:nvSpPr>
        <p:spPr>
          <a:xfrm>
            <a:off x="9867543" y="5410319"/>
            <a:ext cx="2850713" cy="356235"/>
          </a:xfrm>
          <a:prstGeom prst="rect">
            <a:avLst/>
          </a:prstGeom>
          <a:noFill/>
          <a:ln/>
        </p:spPr>
        <p:txBody>
          <a:bodyPr wrap="none" lIns="0" tIns="0" rIns="0" bIns="0" rtlCol="0" anchor="t"/>
          <a:lstStyle/>
          <a:p>
            <a:pPr algn="l" indent="0" marL="0">
              <a:lnSpc>
                <a:spcPts val="2800"/>
              </a:lnSpc>
              <a:buNone/>
            </a:pPr>
            <a:endParaRPr lang="en-US" sz="2200" dirty="0"/>
          </a:p>
        </p:txBody>
      </p:sp>
      <p:sp>
        <p:nvSpPr>
          <p:cNvPr id="11" name="Text 6"/>
          <p:cNvSpPr/>
          <p:nvPr/>
        </p:nvSpPr>
        <p:spPr>
          <a:xfrm>
            <a:off x="9867543" y="5983129"/>
            <a:ext cx="4018359" cy="346710"/>
          </a:xfrm>
          <a:prstGeom prst="rect">
            <a:avLst/>
          </a:prstGeom>
          <a:noFill/>
          <a:ln/>
        </p:spPr>
        <p:txBody>
          <a:bodyPr wrap="none" lIns="0" tIns="0" rIns="0" bIns="0" rtlCol="0" anchor="t"/>
          <a:lstStyle/>
          <a:p>
            <a:pPr algn="l" indent="0" marL="0">
              <a:lnSpc>
                <a:spcPts val="2700"/>
              </a:lnSpc>
              <a:buNone/>
            </a:pP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377321"/>
            <a:ext cx="5701546" cy="712708"/>
          </a:xfrm>
          <a:prstGeom prst="rect">
            <a:avLst/>
          </a:prstGeom>
          <a:noFill/>
          <a:ln/>
        </p:spPr>
        <p:txBody>
          <a:bodyPr wrap="non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Agenda</a:t>
            </a:r>
            <a:endParaRPr lang="en-US" sz="4450" dirty="0"/>
          </a:p>
        </p:txBody>
      </p:sp>
      <p:sp>
        <p:nvSpPr>
          <p:cNvPr id="3" name="Shape 1"/>
          <p:cNvSpPr/>
          <p:nvPr/>
        </p:nvSpPr>
        <p:spPr>
          <a:xfrm>
            <a:off x="758309" y="3523298"/>
            <a:ext cx="487442" cy="487442"/>
          </a:xfrm>
          <a:prstGeom prst="roundRect">
            <a:avLst>
              <a:gd name="adj" fmla="val 18669"/>
            </a:avLst>
          </a:prstGeom>
          <a:solidFill>
            <a:srgbClr val="D5DCF6"/>
          </a:solidFill>
          <a:ln w="7620">
            <a:solidFill>
              <a:srgbClr val="BBC2DC"/>
            </a:solidFill>
            <a:prstDash val="solid"/>
          </a:ln>
        </p:spPr>
      </p:sp>
      <p:sp>
        <p:nvSpPr>
          <p:cNvPr id="4" name="Text 2"/>
          <p:cNvSpPr/>
          <p:nvPr/>
        </p:nvSpPr>
        <p:spPr>
          <a:xfrm>
            <a:off x="830997" y="3553242"/>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3B3535"/>
                </a:solidFill>
                <a:latin typeface="Alexandria Semi Bold" pitchFamily="34" charset="0"/>
                <a:ea typeface="Alexandria Semi Bold" pitchFamily="34" charset="-122"/>
                <a:cs typeface="Alexandria Semi Bold" pitchFamily="34" charset="-120"/>
              </a:rPr>
              <a:t>1</a:t>
            </a:r>
            <a:endParaRPr lang="en-US" sz="2650" dirty="0"/>
          </a:p>
        </p:txBody>
      </p:sp>
      <p:sp>
        <p:nvSpPr>
          <p:cNvPr id="5" name="Text 3"/>
          <p:cNvSpPr/>
          <p:nvPr/>
        </p:nvSpPr>
        <p:spPr>
          <a:xfrm>
            <a:off x="1462326" y="3597712"/>
            <a:ext cx="4481989"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Introduction to Atliq Hardware</a:t>
            </a:r>
            <a:endParaRPr lang="en-US" sz="2200" dirty="0"/>
          </a:p>
        </p:txBody>
      </p:sp>
      <p:sp>
        <p:nvSpPr>
          <p:cNvPr id="6" name="Shape 4"/>
          <p:cNvSpPr/>
          <p:nvPr/>
        </p:nvSpPr>
        <p:spPr>
          <a:xfrm>
            <a:off x="7450574" y="3523298"/>
            <a:ext cx="487442" cy="487442"/>
          </a:xfrm>
          <a:prstGeom prst="roundRect">
            <a:avLst>
              <a:gd name="adj" fmla="val 18669"/>
            </a:avLst>
          </a:prstGeom>
          <a:solidFill>
            <a:srgbClr val="D5DCF6"/>
          </a:solidFill>
          <a:ln w="7620">
            <a:solidFill>
              <a:srgbClr val="BBC2DC"/>
            </a:solidFill>
            <a:prstDash val="solid"/>
          </a:ln>
        </p:spPr>
      </p:sp>
      <p:sp>
        <p:nvSpPr>
          <p:cNvPr id="7" name="Text 5"/>
          <p:cNvSpPr/>
          <p:nvPr/>
        </p:nvSpPr>
        <p:spPr>
          <a:xfrm>
            <a:off x="7523262" y="3553242"/>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3B3535"/>
                </a:solidFill>
                <a:latin typeface="Alexandria Semi Bold" pitchFamily="34" charset="0"/>
                <a:ea typeface="Alexandria Semi Bold" pitchFamily="34" charset="-122"/>
                <a:cs typeface="Alexandria Semi Bold" pitchFamily="34" charset="-120"/>
              </a:rPr>
              <a:t>2</a:t>
            </a:r>
            <a:endParaRPr lang="en-US" sz="2650" dirty="0"/>
          </a:p>
        </p:txBody>
      </p:sp>
      <p:sp>
        <p:nvSpPr>
          <p:cNvPr id="8" name="Text 6"/>
          <p:cNvSpPr/>
          <p:nvPr/>
        </p:nvSpPr>
        <p:spPr>
          <a:xfrm>
            <a:off x="8154591" y="3597712"/>
            <a:ext cx="452723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Company Overview &amp; Structure</a:t>
            </a:r>
            <a:endParaRPr lang="en-US" sz="2200" dirty="0"/>
          </a:p>
        </p:txBody>
      </p:sp>
      <p:sp>
        <p:nvSpPr>
          <p:cNvPr id="9" name="Shape 7"/>
          <p:cNvSpPr/>
          <p:nvPr/>
        </p:nvSpPr>
        <p:spPr>
          <a:xfrm>
            <a:off x="758309" y="4444008"/>
            <a:ext cx="487442" cy="487442"/>
          </a:xfrm>
          <a:prstGeom prst="roundRect">
            <a:avLst>
              <a:gd name="adj" fmla="val 18669"/>
            </a:avLst>
          </a:prstGeom>
          <a:solidFill>
            <a:srgbClr val="D5DCF6"/>
          </a:solidFill>
          <a:ln w="7620">
            <a:solidFill>
              <a:srgbClr val="BBC2DC"/>
            </a:solidFill>
            <a:prstDash val="solid"/>
          </a:ln>
        </p:spPr>
      </p:sp>
      <p:sp>
        <p:nvSpPr>
          <p:cNvPr id="10" name="Text 8"/>
          <p:cNvSpPr/>
          <p:nvPr/>
        </p:nvSpPr>
        <p:spPr>
          <a:xfrm>
            <a:off x="830997" y="4473952"/>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3B3535"/>
                </a:solidFill>
                <a:latin typeface="Alexandria Semi Bold" pitchFamily="34" charset="0"/>
                <a:ea typeface="Alexandria Semi Bold" pitchFamily="34" charset="-122"/>
                <a:cs typeface="Alexandria Semi Bold" pitchFamily="34" charset="-120"/>
              </a:rPr>
              <a:t>3</a:t>
            </a:r>
            <a:endParaRPr lang="en-US" sz="2650" dirty="0"/>
          </a:p>
        </p:txBody>
      </p:sp>
      <p:sp>
        <p:nvSpPr>
          <p:cNvPr id="11" name="Text 9"/>
          <p:cNvSpPr/>
          <p:nvPr/>
        </p:nvSpPr>
        <p:spPr>
          <a:xfrm>
            <a:off x="1462326" y="4518422"/>
            <a:ext cx="3776782"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Business Model Explained</a:t>
            </a:r>
            <a:endParaRPr lang="en-US" sz="2200" dirty="0"/>
          </a:p>
        </p:txBody>
      </p:sp>
      <p:sp>
        <p:nvSpPr>
          <p:cNvPr id="12" name="Shape 10"/>
          <p:cNvSpPr/>
          <p:nvPr/>
        </p:nvSpPr>
        <p:spPr>
          <a:xfrm>
            <a:off x="7450574" y="4444008"/>
            <a:ext cx="487442" cy="487442"/>
          </a:xfrm>
          <a:prstGeom prst="roundRect">
            <a:avLst>
              <a:gd name="adj" fmla="val 18669"/>
            </a:avLst>
          </a:prstGeom>
          <a:solidFill>
            <a:srgbClr val="D5DCF6"/>
          </a:solidFill>
          <a:ln w="7620">
            <a:solidFill>
              <a:srgbClr val="BBC2DC"/>
            </a:solidFill>
            <a:prstDash val="solid"/>
          </a:ln>
        </p:spPr>
      </p:sp>
      <p:sp>
        <p:nvSpPr>
          <p:cNvPr id="13" name="Text 11"/>
          <p:cNvSpPr/>
          <p:nvPr/>
        </p:nvSpPr>
        <p:spPr>
          <a:xfrm>
            <a:off x="7523262" y="4473952"/>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3B3535"/>
                </a:solidFill>
                <a:latin typeface="Alexandria Semi Bold" pitchFamily="34" charset="0"/>
                <a:ea typeface="Alexandria Semi Bold" pitchFamily="34" charset="-122"/>
                <a:cs typeface="Alexandria Semi Bold" pitchFamily="34" charset="-120"/>
              </a:rPr>
              <a:t>4</a:t>
            </a:r>
            <a:endParaRPr lang="en-US" sz="2650" dirty="0"/>
          </a:p>
        </p:txBody>
      </p:sp>
      <p:sp>
        <p:nvSpPr>
          <p:cNvPr id="14" name="Text 12"/>
          <p:cNvSpPr/>
          <p:nvPr/>
        </p:nvSpPr>
        <p:spPr>
          <a:xfrm>
            <a:off x="8154591" y="4518422"/>
            <a:ext cx="468975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Addressing the Data Insight Gap</a:t>
            </a:r>
            <a:endParaRPr lang="en-US" sz="2200" dirty="0"/>
          </a:p>
        </p:txBody>
      </p:sp>
      <p:sp>
        <p:nvSpPr>
          <p:cNvPr id="15" name="Shape 13"/>
          <p:cNvSpPr/>
          <p:nvPr/>
        </p:nvSpPr>
        <p:spPr>
          <a:xfrm>
            <a:off x="758309" y="5364718"/>
            <a:ext cx="487442" cy="487442"/>
          </a:xfrm>
          <a:prstGeom prst="roundRect">
            <a:avLst>
              <a:gd name="adj" fmla="val 18669"/>
            </a:avLst>
          </a:prstGeom>
          <a:solidFill>
            <a:srgbClr val="D5DCF6"/>
          </a:solidFill>
          <a:ln w="7620">
            <a:solidFill>
              <a:srgbClr val="BBC2DC"/>
            </a:solidFill>
            <a:prstDash val="solid"/>
          </a:ln>
        </p:spPr>
      </p:sp>
      <p:sp>
        <p:nvSpPr>
          <p:cNvPr id="16" name="Text 14"/>
          <p:cNvSpPr/>
          <p:nvPr/>
        </p:nvSpPr>
        <p:spPr>
          <a:xfrm>
            <a:off x="830997" y="5394662"/>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3B3535"/>
                </a:solidFill>
                <a:latin typeface="Alexandria Semi Bold" pitchFamily="34" charset="0"/>
                <a:ea typeface="Alexandria Semi Bold" pitchFamily="34" charset="-122"/>
                <a:cs typeface="Alexandria Semi Bold" pitchFamily="34" charset="-120"/>
              </a:rPr>
              <a:t>5</a:t>
            </a:r>
            <a:endParaRPr lang="en-US" sz="2650" dirty="0"/>
          </a:p>
        </p:txBody>
      </p:sp>
      <p:sp>
        <p:nvSpPr>
          <p:cNvPr id="17" name="Text 15"/>
          <p:cNvSpPr/>
          <p:nvPr/>
        </p:nvSpPr>
        <p:spPr>
          <a:xfrm>
            <a:off x="1462326" y="5439132"/>
            <a:ext cx="3878580"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Ad-Hoc Reporting Analysis</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08196"/>
          </a:xfrm>
          <a:prstGeom prst="rect">
            <a:avLst/>
          </a:prstGeom>
        </p:spPr>
      </p:pic>
      <p:sp>
        <p:nvSpPr>
          <p:cNvPr id="3" name="Text 0"/>
          <p:cNvSpPr/>
          <p:nvPr/>
        </p:nvSpPr>
        <p:spPr>
          <a:xfrm>
            <a:off x="758309" y="4429958"/>
            <a:ext cx="7026712" cy="712708"/>
          </a:xfrm>
          <a:prstGeom prst="rect">
            <a:avLst/>
          </a:prstGeom>
          <a:noFill/>
          <a:ln/>
        </p:spPr>
        <p:txBody>
          <a:bodyPr wrap="non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What is Atliq Hardware?</a:t>
            </a:r>
            <a:endParaRPr lang="en-US" sz="4450" dirty="0"/>
          </a:p>
        </p:txBody>
      </p:sp>
      <p:sp>
        <p:nvSpPr>
          <p:cNvPr id="4" name="Text 1"/>
          <p:cNvSpPr/>
          <p:nvPr/>
        </p:nvSpPr>
        <p:spPr>
          <a:xfrm>
            <a:off x="758309" y="5467588"/>
            <a:ext cx="13113782" cy="104013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Atliq Hardware is a leading computer hardware producer, originating from India and maintaining a strong international presence. Our commitment to innovation and quality has positioned us at the forefront of the consumer electronics market.</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880110"/>
            <a:ext cx="11019473" cy="712708"/>
          </a:xfrm>
          <a:prstGeom prst="rect">
            <a:avLst/>
          </a:prstGeom>
          <a:noFill/>
          <a:ln/>
        </p:spPr>
        <p:txBody>
          <a:bodyPr wrap="non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Atliq Hardware: Operational Structure</a:t>
            </a:r>
            <a:endParaRPr lang="en-US" sz="4450" dirty="0"/>
          </a:p>
        </p:txBody>
      </p:sp>
      <p:sp>
        <p:nvSpPr>
          <p:cNvPr id="3" name="Text 1"/>
          <p:cNvSpPr/>
          <p:nvPr/>
        </p:nvSpPr>
        <p:spPr>
          <a:xfrm>
            <a:off x="758309" y="2026087"/>
            <a:ext cx="13113782"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Atliq's fiscal year runs from September to August. </a:t>
            </a:r>
            <a:endParaRPr lang="en-US" sz="1700" dirty="0"/>
          </a:p>
        </p:txBody>
      </p:sp>
      <p:sp>
        <p:nvSpPr>
          <p:cNvPr id="4" name="Text 2"/>
          <p:cNvSpPr/>
          <p:nvPr/>
        </p:nvSpPr>
        <p:spPr>
          <a:xfrm>
            <a:off x="758309" y="2616518"/>
            <a:ext cx="13113782"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Atliq categorize hardware offerings into three primary divisions to better serve diverse market needs:</a:t>
            </a:r>
            <a:endParaRPr lang="en-US" sz="1700" dirty="0"/>
          </a:p>
        </p:txBody>
      </p:sp>
      <p:sp>
        <p:nvSpPr>
          <p:cNvPr id="5" name="Shape 3"/>
          <p:cNvSpPr/>
          <p:nvPr/>
        </p:nvSpPr>
        <p:spPr>
          <a:xfrm>
            <a:off x="758309" y="3206948"/>
            <a:ext cx="4226838" cy="4142423"/>
          </a:xfrm>
          <a:prstGeom prst="roundRect">
            <a:avLst>
              <a:gd name="adj" fmla="val 2197"/>
            </a:avLst>
          </a:prstGeom>
          <a:solidFill>
            <a:srgbClr val="FFFAFA"/>
          </a:solidFill>
          <a:ln w="30480">
            <a:solidFill>
              <a:srgbClr val="BBC2DC"/>
            </a:solidFill>
            <a:prstDash val="solid"/>
          </a:ln>
        </p:spPr>
      </p:sp>
      <p:sp>
        <p:nvSpPr>
          <p:cNvPr id="6" name="Shape 4"/>
          <p:cNvSpPr/>
          <p:nvPr/>
        </p:nvSpPr>
        <p:spPr>
          <a:xfrm>
            <a:off x="788789" y="3237428"/>
            <a:ext cx="4165878" cy="649962"/>
          </a:xfrm>
          <a:prstGeom prst="roundRect">
            <a:avLst>
              <a:gd name="adj" fmla="val 8373"/>
            </a:avLst>
          </a:prstGeom>
          <a:solidFill>
            <a:srgbClr val="D5DCF6"/>
          </a:solidFill>
          <a:ln/>
        </p:spPr>
      </p:sp>
      <p:sp>
        <p:nvSpPr>
          <p:cNvPr id="7" name="Text 5"/>
          <p:cNvSpPr/>
          <p:nvPr/>
        </p:nvSpPr>
        <p:spPr>
          <a:xfrm>
            <a:off x="2709267" y="3355419"/>
            <a:ext cx="324922" cy="406241"/>
          </a:xfrm>
          <a:prstGeom prst="rect">
            <a:avLst/>
          </a:prstGeom>
          <a:noFill/>
          <a:ln/>
        </p:spPr>
        <p:txBody>
          <a:bodyPr wrap="none" lIns="0" tIns="0" rIns="0" bIns="0" rtlCol="0" anchor="t"/>
          <a:lstStyle/>
          <a:p>
            <a:pPr algn="l" indent="0" marL="0">
              <a:lnSpc>
                <a:spcPts val="2550"/>
              </a:lnSpc>
              <a:buNone/>
            </a:pPr>
            <a:r>
              <a:rPr lang="en-US" sz="2550" dirty="0">
                <a:solidFill>
                  <a:srgbClr val="3B3535"/>
                </a:solidFill>
                <a:latin typeface="Alexandria Semi Bold" pitchFamily="34" charset="0"/>
                <a:ea typeface="Alexandria Semi Bold" pitchFamily="34" charset="-122"/>
                <a:cs typeface="Alexandria Semi Bold" pitchFamily="34" charset="-120"/>
              </a:rPr>
              <a:t>1</a:t>
            </a:r>
            <a:endParaRPr lang="en-US" sz="2550" dirty="0"/>
          </a:p>
        </p:txBody>
      </p:sp>
      <p:sp>
        <p:nvSpPr>
          <p:cNvPr id="8" name="Text 6"/>
          <p:cNvSpPr/>
          <p:nvPr/>
        </p:nvSpPr>
        <p:spPr>
          <a:xfrm>
            <a:off x="1005364" y="4103965"/>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Division: PC</a:t>
            </a:r>
            <a:endParaRPr lang="en-US" sz="2200" dirty="0"/>
          </a:p>
        </p:txBody>
      </p:sp>
      <p:sp>
        <p:nvSpPr>
          <p:cNvPr id="9" name="Text 7"/>
          <p:cNvSpPr/>
          <p:nvPr/>
        </p:nvSpPr>
        <p:spPr>
          <a:xfrm>
            <a:off x="1005364" y="4590098"/>
            <a:ext cx="3732728" cy="693420"/>
          </a:xfrm>
          <a:prstGeom prst="rect">
            <a:avLst/>
          </a:prstGeom>
          <a:noFill/>
          <a:ln/>
        </p:spPr>
        <p:txBody>
          <a:bodyPr wrap="square" lIns="0" tIns="0" rIns="0" bIns="0" rtlCol="0" anchor="t"/>
          <a:lstStyle/>
          <a:p>
            <a:pPr algn="l" marL="342900" indent="-342900">
              <a:lnSpc>
                <a:spcPts val="2700"/>
              </a:lnSpc>
              <a:buSzPct val="100000"/>
              <a:buChar char="•"/>
            </a:pPr>
            <a:r>
              <a:rPr lang="en-US" sz="1700" dirty="0">
                <a:solidFill>
                  <a:srgbClr val="3B3535"/>
                </a:solidFill>
                <a:latin typeface="Sora Light" pitchFamily="34" charset="0"/>
                <a:ea typeface="Sora Light" pitchFamily="34" charset="-122"/>
                <a:cs typeface="Sora Light" pitchFamily="34" charset="-120"/>
              </a:rPr>
              <a:t>Segment: Desktop (Personal, Gaming)</a:t>
            </a:r>
            <a:endParaRPr lang="en-US" sz="1700" dirty="0"/>
          </a:p>
        </p:txBody>
      </p:sp>
      <p:sp>
        <p:nvSpPr>
          <p:cNvPr id="10" name="Text 8"/>
          <p:cNvSpPr/>
          <p:nvPr/>
        </p:nvSpPr>
        <p:spPr>
          <a:xfrm>
            <a:off x="1005364" y="5359241"/>
            <a:ext cx="3732728" cy="693420"/>
          </a:xfrm>
          <a:prstGeom prst="rect">
            <a:avLst/>
          </a:prstGeom>
          <a:noFill/>
          <a:ln/>
        </p:spPr>
        <p:txBody>
          <a:bodyPr wrap="square" lIns="0" tIns="0" rIns="0" bIns="0" rtlCol="0" anchor="t"/>
          <a:lstStyle/>
          <a:p>
            <a:pPr algn="l" marL="342900" indent="-342900">
              <a:lnSpc>
                <a:spcPts val="2700"/>
              </a:lnSpc>
              <a:buSzPct val="100000"/>
              <a:buChar char="•"/>
            </a:pPr>
            <a:r>
              <a:rPr lang="en-US" sz="1700" dirty="0">
                <a:solidFill>
                  <a:srgbClr val="3B3535"/>
                </a:solidFill>
                <a:latin typeface="Sora Light" pitchFamily="34" charset="0"/>
                <a:ea typeface="Sora Light" pitchFamily="34" charset="-122"/>
                <a:cs typeface="Sora Light" pitchFamily="34" charset="-120"/>
              </a:rPr>
              <a:t>Segment: Notebook (Business, Gaming)</a:t>
            </a:r>
            <a:endParaRPr lang="en-US" sz="1700" dirty="0"/>
          </a:p>
        </p:txBody>
      </p:sp>
      <p:sp>
        <p:nvSpPr>
          <p:cNvPr id="11" name="Shape 9"/>
          <p:cNvSpPr/>
          <p:nvPr/>
        </p:nvSpPr>
        <p:spPr>
          <a:xfrm>
            <a:off x="5201722" y="3206948"/>
            <a:ext cx="4226838" cy="4142423"/>
          </a:xfrm>
          <a:prstGeom prst="roundRect">
            <a:avLst>
              <a:gd name="adj" fmla="val 2197"/>
            </a:avLst>
          </a:prstGeom>
          <a:solidFill>
            <a:srgbClr val="FFFAFA"/>
          </a:solidFill>
          <a:ln w="30480">
            <a:solidFill>
              <a:srgbClr val="BBC2DC"/>
            </a:solidFill>
            <a:prstDash val="solid"/>
          </a:ln>
        </p:spPr>
      </p:sp>
      <p:sp>
        <p:nvSpPr>
          <p:cNvPr id="12" name="Shape 10"/>
          <p:cNvSpPr/>
          <p:nvPr/>
        </p:nvSpPr>
        <p:spPr>
          <a:xfrm>
            <a:off x="5232202" y="3237428"/>
            <a:ext cx="4165878" cy="649962"/>
          </a:xfrm>
          <a:prstGeom prst="roundRect">
            <a:avLst>
              <a:gd name="adj" fmla="val 8373"/>
            </a:avLst>
          </a:prstGeom>
          <a:solidFill>
            <a:srgbClr val="D5DCF6"/>
          </a:solidFill>
          <a:ln/>
        </p:spPr>
      </p:sp>
      <p:sp>
        <p:nvSpPr>
          <p:cNvPr id="13" name="Text 11"/>
          <p:cNvSpPr/>
          <p:nvPr/>
        </p:nvSpPr>
        <p:spPr>
          <a:xfrm>
            <a:off x="7152680" y="3355419"/>
            <a:ext cx="324922" cy="406241"/>
          </a:xfrm>
          <a:prstGeom prst="rect">
            <a:avLst/>
          </a:prstGeom>
          <a:noFill/>
          <a:ln/>
        </p:spPr>
        <p:txBody>
          <a:bodyPr wrap="none" lIns="0" tIns="0" rIns="0" bIns="0" rtlCol="0" anchor="t"/>
          <a:lstStyle/>
          <a:p>
            <a:pPr algn="l" indent="0" marL="0">
              <a:lnSpc>
                <a:spcPts val="2550"/>
              </a:lnSpc>
              <a:buNone/>
            </a:pPr>
            <a:r>
              <a:rPr lang="en-US" sz="2550" dirty="0">
                <a:solidFill>
                  <a:srgbClr val="3B3535"/>
                </a:solidFill>
                <a:latin typeface="Alexandria Semi Bold" pitchFamily="34" charset="0"/>
                <a:ea typeface="Alexandria Semi Bold" pitchFamily="34" charset="-122"/>
                <a:cs typeface="Alexandria Semi Bold" pitchFamily="34" charset="-120"/>
              </a:rPr>
              <a:t>2</a:t>
            </a:r>
            <a:endParaRPr lang="en-US" sz="2550" dirty="0"/>
          </a:p>
        </p:txBody>
      </p:sp>
      <p:sp>
        <p:nvSpPr>
          <p:cNvPr id="14" name="Text 12"/>
          <p:cNvSpPr/>
          <p:nvPr/>
        </p:nvSpPr>
        <p:spPr>
          <a:xfrm>
            <a:off x="5448776" y="4103965"/>
            <a:ext cx="3732728" cy="712470"/>
          </a:xfrm>
          <a:prstGeom prst="rect">
            <a:avLst/>
          </a:prstGeom>
          <a:noFill/>
          <a:ln/>
        </p:spPr>
        <p:txBody>
          <a:bodyPr wrap="squar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Division: N&amp;S (Networking &amp; Storage)</a:t>
            </a:r>
            <a:endParaRPr lang="en-US" sz="2200" dirty="0"/>
          </a:p>
        </p:txBody>
      </p:sp>
      <p:sp>
        <p:nvSpPr>
          <p:cNvPr id="15" name="Text 13"/>
          <p:cNvSpPr/>
          <p:nvPr/>
        </p:nvSpPr>
        <p:spPr>
          <a:xfrm>
            <a:off x="5448776" y="4946333"/>
            <a:ext cx="3732728" cy="693420"/>
          </a:xfrm>
          <a:prstGeom prst="rect">
            <a:avLst/>
          </a:prstGeom>
          <a:noFill/>
          <a:ln/>
        </p:spPr>
        <p:txBody>
          <a:bodyPr wrap="square" lIns="0" tIns="0" rIns="0" bIns="0" rtlCol="0" anchor="t"/>
          <a:lstStyle/>
          <a:p>
            <a:pPr algn="l" marL="342900" indent="-342900">
              <a:lnSpc>
                <a:spcPts val="2700"/>
              </a:lnSpc>
              <a:buSzPct val="100000"/>
              <a:buChar char="•"/>
            </a:pPr>
            <a:r>
              <a:rPr lang="en-US" sz="1700" dirty="0">
                <a:solidFill>
                  <a:srgbClr val="3B3535"/>
                </a:solidFill>
                <a:latin typeface="Sora Light" pitchFamily="34" charset="0"/>
                <a:ea typeface="Sora Light" pitchFamily="34" charset="-122"/>
                <a:cs typeface="Sora Light" pitchFamily="34" charset="-120"/>
              </a:rPr>
              <a:t>Segment: Storage (USB Flashdrives)</a:t>
            </a:r>
            <a:endParaRPr lang="en-US" sz="1700" dirty="0"/>
          </a:p>
        </p:txBody>
      </p:sp>
      <p:sp>
        <p:nvSpPr>
          <p:cNvPr id="16" name="Text 14"/>
          <p:cNvSpPr/>
          <p:nvPr/>
        </p:nvSpPr>
        <p:spPr>
          <a:xfrm>
            <a:off x="5448776" y="5715476"/>
            <a:ext cx="3732728" cy="693420"/>
          </a:xfrm>
          <a:prstGeom prst="rect">
            <a:avLst/>
          </a:prstGeom>
          <a:noFill/>
          <a:ln/>
        </p:spPr>
        <p:txBody>
          <a:bodyPr wrap="square" lIns="0" tIns="0" rIns="0" bIns="0" rtlCol="0" anchor="t"/>
          <a:lstStyle/>
          <a:p>
            <a:pPr algn="l" marL="342900" indent="-342900">
              <a:lnSpc>
                <a:spcPts val="2700"/>
              </a:lnSpc>
              <a:buSzPct val="100000"/>
              <a:buChar char="•"/>
            </a:pPr>
            <a:r>
              <a:rPr lang="en-US" sz="1700" dirty="0">
                <a:solidFill>
                  <a:srgbClr val="3B3535"/>
                </a:solidFill>
                <a:latin typeface="Sora Light" pitchFamily="34" charset="0"/>
                <a:ea typeface="Sora Light" pitchFamily="34" charset="-122"/>
                <a:cs typeface="Sora Light" pitchFamily="34" charset="-120"/>
              </a:rPr>
              <a:t>Segment: Networking (Wi-Fi Extenders)</a:t>
            </a:r>
            <a:endParaRPr lang="en-US" sz="1700" dirty="0"/>
          </a:p>
        </p:txBody>
      </p:sp>
      <p:sp>
        <p:nvSpPr>
          <p:cNvPr id="17" name="Shape 15"/>
          <p:cNvSpPr/>
          <p:nvPr/>
        </p:nvSpPr>
        <p:spPr>
          <a:xfrm>
            <a:off x="9645134" y="3206948"/>
            <a:ext cx="4226957" cy="4142423"/>
          </a:xfrm>
          <a:prstGeom prst="roundRect">
            <a:avLst>
              <a:gd name="adj" fmla="val 2197"/>
            </a:avLst>
          </a:prstGeom>
          <a:solidFill>
            <a:srgbClr val="FFFAFA"/>
          </a:solidFill>
          <a:ln w="30480">
            <a:solidFill>
              <a:srgbClr val="BBC2DC"/>
            </a:solidFill>
            <a:prstDash val="solid"/>
          </a:ln>
        </p:spPr>
      </p:sp>
      <p:sp>
        <p:nvSpPr>
          <p:cNvPr id="18" name="Shape 16"/>
          <p:cNvSpPr/>
          <p:nvPr/>
        </p:nvSpPr>
        <p:spPr>
          <a:xfrm>
            <a:off x="9675614" y="3237428"/>
            <a:ext cx="4165997" cy="649962"/>
          </a:xfrm>
          <a:prstGeom prst="roundRect">
            <a:avLst>
              <a:gd name="adj" fmla="val 8373"/>
            </a:avLst>
          </a:prstGeom>
          <a:solidFill>
            <a:srgbClr val="D5DCF6"/>
          </a:solidFill>
          <a:ln/>
        </p:spPr>
      </p:sp>
      <p:sp>
        <p:nvSpPr>
          <p:cNvPr id="19" name="Text 17"/>
          <p:cNvSpPr/>
          <p:nvPr/>
        </p:nvSpPr>
        <p:spPr>
          <a:xfrm>
            <a:off x="11596092" y="3355419"/>
            <a:ext cx="324922" cy="406241"/>
          </a:xfrm>
          <a:prstGeom prst="rect">
            <a:avLst/>
          </a:prstGeom>
          <a:noFill/>
          <a:ln/>
        </p:spPr>
        <p:txBody>
          <a:bodyPr wrap="none" lIns="0" tIns="0" rIns="0" bIns="0" rtlCol="0" anchor="t"/>
          <a:lstStyle/>
          <a:p>
            <a:pPr algn="l" indent="0" marL="0">
              <a:lnSpc>
                <a:spcPts val="2550"/>
              </a:lnSpc>
              <a:buNone/>
            </a:pPr>
            <a:r>
              <a:rPr lang="en-US" sz="2550" dirty="0">
                <a:solidFill>
                  <a:srgbClr val="3B3535"/>
                </a:solidFill>
                <a:latin typeface="Alexandria Semi Bold" pitchFamily="34" charset="0"/>
                <a:ea typeface="Alexandria Semi Bold" pitchFamily="34" charset="-122"/>
                <a:cs typeface="Alexandria Semi Bold" pitchFamily="34" charset="-120"/>
              </a:rPr>
              <a:t>3</a:t>
            </a:r>
            <a:endParaRPr lang="en-US" sz="2550" dirty="0"/>
          </a:p>
        </p:txBody>
      </p:sp>
      <p:sp>
        <p:nvSpPr>
          <p:cNvPr id="20" name="Text 18"/>
          <p:cNvSpPr/>
          <p:nvPr/>
        </p:nvSpPr>
        <p:spPr>
          <a:xfrm>
            <a:off x="9892189" y="4103965"/>
            <a:ext cx="3732848" cy="712470"/>
          </a:xfrm>
          <a:prstGeom prst="rect">
            <a:avLst/>
          </a:prstGeom>
          <a:noFill/>
          <a:ln/>
        </p:spPr>
        <p:txBody>
          <a:bodyPr wrap="squar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Division: P&amp;A (Peripherals &amp; Accessories)</a:t>
            </a:r>
            <a:endParaRPr lang="en-US" sz="2200" dirty="0"/>
          </a:p>
        </p:txBody>
      </p:sp>
      <p:sp>
        <p:nvSpPr>
          <p:cNvPr id="21" name="Text 19"/>
          <p:cNvSpPr/>
          <p:nvPr/>
        </p:nvSpPr>
        <p:spPr>
          <a:xfrm>
            <a:off x="9892189" y="4946333"/>
            <a:ext cx="3732848" cy="1040130"/>
          </a:xfrm>
          <a:prstGeom prst="rect">
            <a:avLst/>
          </a:prstGeom>
          <a:noFill/>
          <a:ln/>
        </p:spPr>
        <p:txBody>
          <a:bodyPr wrap="square" lIns="0" tIns="0" rIns="0" bIns="0" rtlCol="0" anchor="t"/>
          <a:lstStyle/>
          <a:p>
            <a:pPr algn="l" marL="342900" indent="-342900">
              <a:lnSpc>
                <a:spcPts val="2700"/>
              </a:lnSpc>
              <a:buSzPct val="100000"/>
              <a:buChar char="•"/>
            </a:pPr>
            <a:r>
              <a:rPr lang="en-US" sz="1700" dirty="0">
                <a:solidFill>
                  <a:srgbClr val="3B3535"/>
                </a:solidFill>
                <a:latin typeface="Sora Light" pitchFamily="34" charset="0"/>
                <a:ea typeface="Sora Light" pitchFamily="34" charset="-122"/>
                <a:cs typeface="Sora Light" pitchFamily="34" charset="-120"/>
              </a:rPr>
              <a:t>Segment: Peripherals (Graphic Cards, Motherboards, Processors)</a:t>
            </a:r>
            <a:endParaRPr lang="en-US" sz="1700" dirty="0"/>
          </a:p>
        </p:txBody>
      </p:sp>
      <p:sp>
        <p:nvSpPr>
          <p:cNvPr id="22" name="Text 20"/>
          <p:cNvSpPr/>
          <p:nvPr/>
        </p:nvSpPr>
        <p:spPr>
          <a:xfrm>
            <a:off x="9892189" y="6062186"/>
            <a:ext cx="3732848" cy="1040130"/>
          </a:xfrm>
          <a:prstGeom prst="rect">
            <a:avLst/>
          </a:prstGeom>
          <a:noFill/>
          <a:ln/>
        </p:spPr>
        <p:txBody>
          <a:bodyPr wrap="square" lIns="0" tIns="0" rIns="0" bIns="0" rtlCol="0" anchor="t"/>
          <a:lstStyle/>
          <a:p>
            <a:pPr algn="l" marL="342900" indent="-342900">
              <a:lnSpc>
                <a:spcPts val="2700"/>
              </a:lnSpc>
              <a:buSzPct val="100000"/>
              <a:buChar char="•"/>
            </a:pPr>
            <a:r>
              <a:rPr lang="en-US" sz="1700" dirty="0">
                <a:solidFill>
                  <a:srgbClr val="3B3535"/>
                </a:solidFill>
                <a:latin typeface="Sora Light" pitchFamily="34" charset="0"/>
                <a:ea typeface="Sora Light" pitchFamily="34" charset="-122"/>
                <a:cs typeface="Sora Light" pitchFamily="34" charset="-120"/>
              </a:rPr>
              <a:t>Segment: Accessories (Internal HDDs, Batteries, Keyboards, Mouse)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262301"/>
            <a:ext cx="7627382" cy="1425416"/>
          </a:xfrm>
          <a:prstGeom prst="rect">
            <a:avLst/>
          </a:prstGeom>
          <a:noFill/>
          <a:ln/>
        </p:spPr>
        <p:txBody>
          <a:bodyPr wrap="squar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Atliq Hardware: Business Model</a:t>
            </a:r>
            <a:endParaRPr lang="en-US" sz="4450" dirty="0"/>
          </a:p>
        </p:txBody>
      </p:sp>
      <p:sp>
        <p:nvSpPr>
          <p:cNvPr id="4" name="Text 1"/>
          <p:cNvSpPr/>
          <p:nvPr/>
        </p:nvSpPr>
        <p:spPr>
          <a:xfrm>
            <a:off x="758309" y="3012638"/>
            <a:ext cx="7627382" cy="104013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Atliq Hardware operates on an omnichannel business model, leveraging both direct and indirect sales channels to maximize customer reach.</a:t>
            </a:r>
            <a:endParaRPr lang="en-US" sz="1700" dirty="0"/>
          </a:p>
        </p:txBody>
      </p:sp>
      <p:sp>
        <p:nvSpPr>
          <p:cNvPr id="5" name="Text 2"/>
          <p:cNvSpPr/>
          <p:nvPr/>
        </p:nvSpPr>
        <p:spPr>
          <a:xfrm>
            <a:off x="758309" y="4296489"/>
            <a:ext cx="7627382" cy="138684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We partner with various retailers, including traditional stores and e-commerce platforms, and work with distributors to expand our market presence. Concurrently, we are developing our own direct-to-consumer channels, such as our dedicated e-commerce website.</a:t>
            </a:r>
            <a:endParaRPr lang="en-US" sz="1700" dirty="0"/>
          </a:p>
        </p:txBody>
      </p:sp>
      <p:sp>
        <p:nvSpPr>
          <p:cNvPr id="6" name="Text 3"/>
          <p:cNvSpPr/>
          <p:nvPr/>
        </p:nvSpPr>
        <p:spPr>
          <a:xfrm>
            <a:off x="758309" y="5927050"/>
            <a:ext cx="7627382" cy="104013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This dual approach ensures broad market coverage and allows customers to purchase Atliq Hardware products through their preferred method, adapting to diverse market needs.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2482810"/>
            <a:ext cx="11060549" cy="712708"/>
          </a:xfrm>
          <a:prstGeom prst="rect">
            <a:avLst/>
          </a:prstGeom>
          <a:noFill/>
          <a:ln/>
        </p:spPr>
        <p:txBody>
          <a:bodyPr wrap="non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The Problem: Bridging the Insight Gap</a:t>
            </a:r>
            <a:endParaRPr lang="en-US" sz="4450" dirty="0"/>
          </a:p>
        </p:txBody>
      </p:sp>
      <p:sp>
        <p:nvSpPr>
          <p:cNvPr id="3" name="Text 1"/>
          <p:cNvSpPr/>
          <p:nvPr/>
        </p:nvSpPr>
        <p:spPr>
          <a:xfrm>
            <a:off x="1083231" y="3872508"/>
            <a:ext cx="12788860"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"We currently lack the comprehensive, real-time insights needed to make agile, data-informed decisions."</a:t>
            </a:r>
            <a:endParaRPr lang="en-US" sz="1700" dirty="0"/>
          </a:p>
        </p:txBody>
      </p:sp>
      <p:sp>
        <p:nvSpPr>
          <p:cNvPr id="4" name="Shape 2"/>
          <p:cNvSpPr/>
          <p:nvPr/>
        </p:nvSpPr>
        <p:spPr>
          <a:xfrm>
            <a:off x="758309" y="3628787"/>
            <a:ext cx="30480" cy="834152"/>
          </a:xfrm>
          <a:prstGeom prst="rect">
            <a:avLst/>
          </a:prstGeom>
          <a:solidFill>
            <a:srgbClr val="1A2D7A"/>
          </a:solidFill>
          <a:ln/>
        </p:spPr>
      </p:sp>
      <p:sp>
        <p:nvSpPr>
          <p:cNvPr id="5" name="Text 3"/>
          <p:cNvSpPr/>
          <p:nvPr/>
        </p:nvSpPr>
        <p:spPr>
          <a:xfrm>
            <a:off x="758309" y="4706660"/>
            <a:ext cx="13113782" cy="104013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To address this challenge, Tony Sharma, Director of Data Analytics, is expanding the team with junior data analysts. The selection process will involve a SQL challenge designed to assess both technical proficiency and crucial soft skills, ensuring new hires can contribute meaningfully to our strategic goals.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2424351"/>
            <a:ext cx="7627382" cy="1425416"/>
          </a:xfrm>
          <a:prstGeom prst="rect">
            <a:avLst/>
          </a:prstGeom>
          <a:noFill/>
          <a:ln/>
        </p:spPr>
        <p:txBody>
          <a:bodyPr wrap="squar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Ad-Hoc Reporting Analysis</a:t>
            </a:r>
            <a:endParaRPr lang="en-US" sz="4450" dirty="0"/>
          </a:p>
        </p:txBody>
      </p:sp>
      <p:sp>
        <p:nvSpPr>
          <p:cNvPr id="4" name="Text 1"/>
          <p:cNvSpPr/>
          <p:nvPr/>
        </p:nvSpPr>
        <p:spPr>
          <a:xfrm>
            <a:off x="758309" y="4174688"/>
            <a:ext cx="7627382"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To bridge our insight gap, Atliq Hardware needed immediate answers to 10 critical business questions.</a:t>
            </a:r>
            <a:endParaRPr lang="en-US" sz="1700" dirty="0"/>
          </a:p>
        </p:txBody>
      </p:sp>
      <p:sp>
        <p:nvSpPr>
          <p:cNvPr id="5" name="Text 2"/>
          <p:cNvSpPr/>
          <p:nvPr/>
        </p:nvSpPr>
        <p:spPr>
          <a:xfrm>
            <a:off x="758309" y="5111829"/>
            <a:ext cx="7627382"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These inquiries required us to generate targeted, ad-hoc reports by directly extracting and analyzing data using SQL queries.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58309" y="916900"/>
            <a:ext cx="6292572" cy="5854184"/>
          </a:xfrm>
          <a:prstGeom prst="rect">
            <a:avLst/>
          </a:prstGeom>
        </p:spPr>
      </p:pic>
      <p:sp>
        <p:nvSpPr>
          <p:cNvPr id="3" name="Text 0"/>
          <p:cNvSpPr/>
          <p:nvPr/>
        </p:nvSpPr>
        <p:spPr>
          <a:xfrm>
            <a:off x="758309" y="7014805"/>
            <a:ext cx="6292572" cy="346710"/>
          </a:xfrm>
          <a:prstGeom prst="rect">
            <a:avLst/>
          </a:prstGeom>
          <a:noFill/>
          <a:ln/>
        </p:spPr>
        <p:txBody>
          <a:bodyPr wrap="none" lIns="0" tIns="0" rIns="0" bIns="0" rtlCol="0" anchor="t"/>
          <a:lstStyle/>
          <a:p>
            <a:pPr algn="l" indent="0" marL="0">
              <a:lnSpc>
                <a:spcPts val="2700"/>
              </a:lnSpc>
              <a:buNone/>
            </a:pPr>
            <a:endParaRPr lang="en-US" sz="1700" dirty="0"/>
          </a:p>
        </p:txBody>
      </p:sp>
      <p:sp>
        <p:nvSpPr>
          <p:cNvPr id="4" name="Text 1"/>
          <p:cNvSpPr/>
          <p:nvPr/>
        </p:nvSpPr>
        <p:spPr>
          <a:xfrm>
            <a:off x="7587139" y="2147768"/>
            <a:ext cx="6292572" cy="2850833"/>
          </a:xfrm>
          <a:prstGeom prst="rect">
            <a:avLst/>
          </a:prstGeom>
          <a:noFill/>
          <a:ln/>
        </p:spPr>
        <p:txBody>
          <a:bodyPr wrap="squar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1. For what countries in APAC Region Atliq Exclusive runs a business</a:t>
            </a:r>
            <a:endParaRPr lang="en-US" sz="4450" dirty="0"/>
          </a:p>
        </p:txBody>
      </p:sp>
      <p:sp>
        <p:nvSpPr>
          <p:cNvPr id="5" name="Text 2"/>
          <p:cNvSpPr/>
          <p:nvPr/>
        </p:nvSpPr>
        <p:spPr>
          <a:xfrm>
            <a:off x="7587139" y="5215176"/>
            <a:ext cx="6292572" cy="346710"/>
          </a:xfrm>
          <a:prstGeom prst="rect">
            <a:avLst/>
          </a:prstGeom>
          <a:noFill/>
          <a:ln/>
        </p:spPr>
        <p:txBody>
          <a:bodyPr wrap="non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Atliq Exclusive is the e-store of Atliq Hardware.</a:t>
            </a:r>
            <a:endParaRPr lang="en-US" sz="1700" dirty="0"/>
          </a:p>
        </p:txBody>
      </p:sp>
      <p:sp>
        <p:nvSpPr>
          <p:cNvPr id="6" name="Text 3"/>
          <p:cNvSpPr/>
          <p:nvPr/>
        </p:nvSpPr>
        <p:spPr>
          <a:xfrm>
            <a:off x="7587139" y="5756791"/>
            <a:ext cx="6292572" cy="346710"/>
          </a:xfrm>
          <a:prstGeom prst="rect">
            <a:avLst/>
          </a:prstGeom>
          <a:noFill/>
          <a:ln/>
        </p:spPr>
        <p:txBody>
          <a:bodyPr wrap="none" lIns="0" tIns="0" rIns="0" bIns="0" rtlCol="0" anchor="t"/>
          <a:lstStyle/>
          <a:p>
            <a:pPr algn="l" indent="0" marL="0">
              <a:lnSpc>
                <a:spcPts val="2700"/>
              </a:lnSpc>
              <a:buNone/>
            </a:pP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8309" y="778431"/>
            <a:ext cx="13113782" cy="1425416"/>
          </a:xfrm>
          <a:prstGeom prst="rect">
            <a:avLst/>
          </a:prstGeom>
          <a:noFill/>
          <a:ln/>
        </p:spPr>
        <p:txBody>
          <a:bodyPr wrap="square" lIns="0" tIns="0" rIns="0" bIns="0" rtlCol="0" anchor="t"/>
          <a:lstStyle/>
          <a:p>
            <a:pPr algn="l"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2. What is percentage of unique product increase in 2021 vs 2020.</a:t>
            </a:r>
            <a:endParaRPr lang="en-US" sz="4450" dirty="0"/>
          </a:p>
        </p:txBody>
      </p:sp>
      <p:pic>
        <p:nvPicPr>
          <p:cNvPr id="3" name="Image 0" descr="preencoded.png">    </p:cNvPr>
          <p:cNvPicPr>
            <a:picLocks noChangeAspect="1"/>
          </p:cNvPicPr>
          <p:nvPr/>
        </p:nvPicPr>
        <p:blipFill>
          <a:blip r:embed="rId1"/>
          <a:stretch>
            <a:fillRect/>
          </a:stretch>
        </p:blipFill>
        <p:spPr>
          <a:xfrm>
            <a:off x="758309" y="2772489"/>
            <a:ext cx="4019669" cy="2538174"/>
          </a:xfrm>
          <a:prstGeom prst="rect">
            <a:avLst/>
          </a:prstGeom>
        </p:spPr>
      </p:pic>
      <p:sp>
        <p:nvSpPr>
          <p:cNvPr id="4" name="Text 1"/>
          <p:cNvSpPr/>
          <p:nvPr/>
        </p:nvSpPr>
        <p:spPr>
          <a:xfrm>
            <a:off x="758309" y="5554385"/>
            <a:ext cx="4019669"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in 2020 company had 245 unique products</a:t>
            </a:r>
            <a:endParaRPr lang="en-US" sz="1700" dirty="0"/>
          </a:p>
        </p:txBody>
      </p:sp>
      <p:pic>
        <p:nvPicPr>
          <p:cNvPr id="5" name="Image 1" descr="preencoded.png">    </p:cNvPr>
          <p:cNvPicPr>
            <a:picLocks noChangeAspect="1"/>
          </p:cNvPicPr>
          <p:nvPr/>
        </p:nvPicPr>
        <p:blipFill>
          <a:blip r:embed="rId2"/>
          <a:stretch>
            <a:fillRect/>
          </a:stretch>
        </p:blipFill>
        <p:spPr>
          <a:xfrm>
            <a:off x="5314236" y="2772489"/>
            <a:ext cx="4018359" cy="2539722"/>
          </a:xfrm>
          <a:prstGeom prst="rect">
            <a:avLst/>
          </a:prstGeom>
        </p:spPr>
      </p:pic>
      <p:sp>
        <p:nvSpPr>
          <p:cNvPr id="6" name="Text 2"/>
          <p:cNvSpPr/>
          <p:nvPr/>
        </p:nvSpPr>
        <p:spPr>
          <a:xfrm>
            <a:off x="5314236" y="5555933"/>
            <a:ext cx="4018359" cy="138684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In 2021, the company had 334 unique products, which is a significantly better result compared to the previous year</a:t>
            </a:r>
            <a:endParaRPr lang="en-US" sz="1700" dirty="0"/>
          </a:p>
        </p:txBody>
      </p:sp>
      <p:pic>
        <p:nvPicPr>
          <p:cNvPr id="7" name="Image 2" descr="preencoded.png">    </p:cNvPr>
          <p:cNvPicPr>
            <a:picLocks noChangeAspect="1"/>
          </p:cNvPicPr>
          <p:nvPr/>
        </p:nvPicPr>
        <p:blipFill>
          <a:blip r:embed="rId3"/>
          <a:stretch>
            <a:fillRect/>
          </a:stretch>
        </p:blipFill>
        <p:spPr>
          <a:xfrm>
            <a:off x="9868852" y="2772489"/>
            <a:ext cx="4003715" cy="2506504"/>
          </a:xfrm>
          <a:prstGeom prst="rect">
            <a:avLst/>
          </a:prstGeom>
        </p:spPr>
      </p:pic>
      <p:sp>
        <p:nvSpPr>
          <p:cNvPr id="8" name="Text 3"/>
          <p:cNvSpPr/>
          <p:nvPr/>
        </p:nvSpPr>
        <p:spPr>
          <a:xfrm>
            <a:off x="9868852" y="5522714"/>
            <a:ext cx="4018359" cy="173355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 large and dynamic increase in the number of new products is a positive value, proving the company's development and capturing a larger share of the market</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2025-08-07T08:05:22Z</dcterms:created>
  <dcterms:modified xsi:type="dcterms:W3CDTF">2025-08-07T08:05:22Z</dcterms:modified>
</cp:coreProperties>
</file>